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Raleway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2FB0F2B-72EF-44E7-AE6D-8141471A9E3F}">
  <a:tblStyle styleId="{A2FB0F2B-72EF-44E7-AE6D-8141471A9E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4.xml"/><Relationship Id="rId41" Type="http://schemas.openxmlformats.org/officeDocument/2006/relationships/font" Target="fonts/Lato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aleway-bold.fntdata"/><Relationship Id="rId12" Type="http://schemas.openxmlformats.org/officeDocument/2006/relationships/slide" Target="slides/slide6.xml"/><Relationship Id="rId34" Type="http://schemas.openxmlformats.org/officeDocument/2006/relationships/font" Target="fonts/Raleway-regular.fntdata"/><Relationship Id="rId15" Type="http://schemas.openxmlformats.org/officeDocument/2006/relationships/slide" Target="slides/slide9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8.xml"/><Relationship Id="rId36" Type="http://schemas.openxmlformats.org/officeDocument/2006/relationships/font" Target="fonts/Raleway-italic.fntdata"/><Relationship Id="rId17" Type="http://schemas.openxmlformats.org/officeDocument/2006/relationships/slide" Target="slides/slide11.xml"/><Relationship Id="rId39" Type="http://schemas.openxmlformats.org/officeDocument/2006/relationships/font" Target="fonts/Lato-bold.fntdata"/><Relationship Id="rId16" Type="http://schemas.openxmlformats.org/officeDocument/2006/relationships/slide" Target="slides/slide10.xml"/><Relationship Id="rId38" Type="http://schemas.openxmlformats.org/officeDocument/2006/relationships/font" Target="fonts/Lato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16640378a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16640378a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6d2d37a2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16d2d37a2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165dd88ae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165dd88ae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165dd88ae7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165dd88ae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13f0aad7d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13f0aad7d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16d2d37a2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16d2d37a2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16fc3c5e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16fc3c5e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16fc3c5e1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16fc3c5e1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16fc3c5e1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16fc3c5e1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16fc3c5e1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16fc3c5e1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90357f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9035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165dd88a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165dd88a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165dd88ae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165dd88ae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165dd88ae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165dd88ae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16fc3c5e1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16fc3c5e1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04162facf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204162facf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204162facf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204162facf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16fc3c5e1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16fc3c5e1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16d2d37a2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16d2d37a2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16d2d37a2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16d2d37a2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3f0aad7d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3f0aad7d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65dd88ae7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65dd88ae7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165dd88ae7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165dd88ae7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65dd88ae7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165dd88ae7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6640378ab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16640378ab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/>
              <a:t>Distance </a:t>
            </a:r>
            <a:r>
              <a:rPr lang="en" sz="3600"/>
              <a:t>Estimation using Thermal Imaging - Driving Assistance</a:t>
            </a:r>
            <a:endParaRPr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A: Specifications &amp; Setup </a:t>
            </a:r>
            <a:endParaRPr/>
          </a:p>
        </p:txBody>
      </p:sp>
      <p:sp>
        <p:nvSpPr>
          <p:cNvPr id="174" name="Google Shape;174;p22"/>
          <p:cNvSpPr txBox="1"/>
          <p:nvPr>
            <p:ph idx="1" type="body"/>
          </p:nvPr>
        </p:nvSpPr>
        <p:spPr>
          <a:xfrm>
            <a:off x="729450" y="2000111"/>
            <a:ext cx="7688400" cy="30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A1A1A"/>
                </a:solidFill>
              </a:rPr>
              <a:t>Selecting Idea &amp; Competitive Analysis - How</a:t>
            </a:r>
            <a:endParaRPr i="1" sz="15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A1A1A"/>
                </a:solidFill>
              </a:rPr>
              <a:t>Big Question: How our solution will overcome available solutions shortcomings?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Our </a:t>
            </a:r>
            <a:r>
              <a:rPr lang="en" sz="1500">
                <a:solidFill>
                  <a:srgbClr val="1A1A1A"/>
                </a:solidFill>
              </a:rPr>
              <a:t>Proposed</a:t>
            </a:r>
            <a:r>
              <a:rPr lang="en" sz="1500">
                <a:solidFill>
                  <a:srgbClr val="1A1A1A"/>
                </a:solidFill>
              </a:rPr>
              <a:t> Solution - Summary</a:t>
            </a:r>
            <a:endParaRPr sz="1500">
              <a:solidFill>
                <a:srgbClr val="1A1A1A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○"/>
            </a:pPr>
            <a:r>
              <a:rPr lang="en" sz="1500">
                <a:solidFill>
                  <a:srgbClr val="1A1A1A"/>
                </a:solidFill>
              </a:rPr>
              <a:t>We solve this problem by estimating </a:t>
            </a:r>
            <a:r>
              <a:rPr b="1" lang="en" sz="1500">
                <a:solidFill>
                  <a:srgbClr val="1A1A1A"/>
                </a:solidFill>
              </a:rPr>
              <a:t>distance</a:t>
            </a:r>
            <a:r>
              <a:rPr lang="en" sz="1500">
                <a:solidFill>
                  <a:srgbClr val="1A1A1A"/>
                </a:solidFill>
              </a:rPr>
              <a:t> for detected objects in the roads using thermal imaging.</a:t>
            </a:r>
            <a:endParaRPr sz="1500">
              <a:solidFill>
                <a:srgbClr val="1A1A1A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○"/>
            </a:pPr>
            <a:r>
              <a:rPr lang="en" sz="1500">
                <a:solidFill>
                  <a:srgbClr val="1A1A1A"/>
                </a:solidFill>
              </a:rPr>
              <a:t>We will use distance the detected objects to provide some information to the driver which in turn will reduce car accidents.</a:t>
            </a:r>
            <a:endParaRPr sz="15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A: Specifications &amp; Setup</a:t>
            </a:r>
            <a:endParaRPr/>
          </a:p>
        </p:txBody>
      </p:sp>
      <p:sp>
        <p:nvSpPr>
          <p:cNvPr id="180" name="Google Shape;180;p23"/>
          <p:cNvSpPr txBox="1"/>
          <p:nvPr>
            <p:ph idx="1" type="body"/>
          </p:nvPr>
        </p:nvSpPr>
        <p:spPr>
          <a:xfrm>
            <a:off x="729450" y="2024478"/>
            <a:ext cx="7688400" cy="24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A1A1A"/>
                </a:solidFill>
              </a:rPr>
              <a:t>Exploring Scenarios &amp; Build Initial Architecture</a:t>
            </a:r>
            <a:endParaRPr b="1" sz="15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1A1A1A"/>
                </a:solidFill>
              </a:rPr>
              <a:t>Exploring user scenarios and  how the user would interact with the system enabled us to specify requirements used to build an initial architecture that satisfies these requirements</a:t>
            </a:r>
            <a:r>
              <a:rPr lang="en" sz="1500"/>
              <a:t>.</a:t>
            </a: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idx="1" type="body"/>
          </p:nvPr>
        </p:nvSpPr>
        <p:spPr>
          <a:xfrm>
            <a:off x="22399" y="54250"/>
            <a:ext cx="76884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Scenario </a:t>
            </a:r>
            <a:r>
              <a:rPr b="1" lang="en" sz="1500">
                <a:solidFill>
                  <a:schemeClr val="dk2"/>
                </a:solidFill>
              </a:rPr>
              <a:t>Example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186" name="Google Shape;186;p24"/>
          <p:cNvSpPr/>
          <p:nvPr/>
        </p:nvSpPr>
        <p:spPr>
          <a:xfrm>
            <a:off x="804425" y="1133525"/>
            <a:ext cx="828900" cy="182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pic>
        <p:nvPicPr>
          <p:cNvPr id="187" name="Google Shape;1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0025" y="469750"/>
            <a:ext cx="3299126" cy="4673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22399" y="54250"/>
            <a:ext cx="76884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Use Case Example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93" name="Google Shape;1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22150"/>
            <a:ext cx="8806701" cy="436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A: Specifications &amp; Setup</a:t>
            </a:r>
            <a:endParaRPr/>
          </a:p>
        </p:txBody>
      </p:sp>
      <p:sp>
        <p:nvSpPr>
          <p:cNvPr id="199" name="Google Shape;199;p26"/>
          <p:cNvSpPr txBox="1"/>
          <p:nvPr>
            <p:ph idx="1" type="body"/>
          </p:nvPr>
        </p:nvSpPr>
        <p:spPr>
          <a:xfrm>
            <a:off x="729450" y="1963545"/>
            <a:ext cx="7688400" cy="31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A1A1A"/>
                </a:solidFill>
              </a:rPr>
              <a:t>Learning Tools &amp; Technologies</a:t>
            </a:r>
            <a:endParaRPr b="1" sz="15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A1A1A"/>
                </a:solidFill>
              </a:rPr>
              <a:t>I and my team didn't have any prior knowledge about ML/DL. Maybe minimal knowledge about AI classical algorithms discussed in AI introductory courses.</a:t>
            </a:r>
            <a:endParaRPr sz="15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1A1A1A"/>
                </a:solidFill>
              </a:rPr>
              <a:t>Therefore, we took an amount of time to learn the basics of these topics and to familiarize ourselves with technologies &amp; tools we will use. </a:t>
            </a:r>
            <a:endParaRPr sz="18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B: Development</a:t>
            </a:r>
            <a:endParaRPr/>
          </a:p>
        </p:txBody>
      </p:sp>
      <p:sp>
        <p:nvSpPr>
          <p:cNvPr id="205" name="Google Shape;205;p27"/>
          <p:cNvSpPr txBox="1"/>
          <p:nvPr>
            <p:ph idx="1" type="body"/>
          </p:nvPr>
        </p:nvSpPr>
        <p:spPr>
          <a:xfrm>
            <a:off x="727800" y="1853846"/>
            <a:ext cx="7688400" cy="28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A1A1A"/>
                </a:solidFill>
              </a:rPr>
              <a:t>In this phase,  we are working on the following two parts: 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1A1A1A"/>
              </a:buClr>
              <a:buSzPts val="1500"/>
              <a:buChar char="-"/>
            </a:pPr>
            <a:r>
              <a:rPr lang="en" sz="1500">
                <a:solidFill>
                  <a:srgbClr val="1A1A1A"/>
                </a:solidFill>
              </a:rPr>
              <a:t>Object Detection 		- Distance Estimation</a:t>
            </a:r>
            <a:endParaRPr sz="15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1A1A1A"/>
                </a:solidFill>
              </a:rPr>
              <a:t>Before explaining every part in detail &amp; what we have done. Let's take a look at the high-level conceptual architecture of our system.</a:t>
            </a:r>
            <a:endParaRPr b="1" sz="15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79225" y="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rchitecture</a:t>
            </a:r>
            <a:endParaRPr b="0" sz="1600"/>
          </a:p>
        </p:txBody>
      </p:sp>
      <p:pic>
        <p:nvPicPr>
          <p:cNvPr id="211" name="Google Shape;21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7600"/>
            <a:ext cx="8670900" cy="420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729450" y="1269896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B - Core A: Development - Object Detection</a:t>
            </a:r>
            <a:endParaRPr/>
          </a:p>
        </p:txBody>
      </p:sp>
      <p:sp>
        <p:nvSpPr>
          <p:cNvPr id="217" name="Google Shape;217;p29"/>
          <p:cNvSpPr txBox="1"/>
          <p:nvPr>
            <p:ph idx="1" type="body"/>
          </p:nvPr>
        </p:nvSpPr>
        <p:spPr>
          <a:xfrm>
            <a:off x="729325" y="1896050"/>
            <a:ext cx="7688400" cy="31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A1A1A"/>
                </a:solidFill>
              </a:rPr>
              <a:t>In this part, it is supposed to develop a DL model to help us detect objects in thermal images/videos, identify their types/classes (e.g. car, person),  and determine the coordinates of their locations.</a:t>
            </a:r>
            <a:endParaRPr sz="15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A1A1A"/>
                </a:solidFill>
              </a:rPr>
              <a:t>We will use this information afterward to estimate the distance between the objects and source camera.</a:t>
            </a:r>
            <a:endParaRPr sz="15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B - Core A: Development - </a:t>
            </a:r>
            <a:r>
              <a:rPr lang="en"/>
              <a:t>Object Detection</a:t>
            </a:r>
            <a:endParaRPr/>
          </a:p>
        </p:txBody>
      </p:sp>
      <p:sp>
        <p:nvSpPr>
          <p:cNvPr id="223" name="Google Shape;223;p30"/>
          <p:cNvSpPr txBox="1"/>
          <p:nvPr>
            <p:ph idx="1" type="body"/>
          </p:nvPr>
        </p:nvSpPr>
        <p:spPr>
          <a:xfrm>
            <a:off x="729325" y="2197450"/>
            <a:ext cx="7688400" cy="19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We built a custom thermal images dataset for YOLO v5 (darknet compatible).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We used custom dataset to fine-tune a </a:t>
            </a:r>
            <a:r>
              <a:rPr lang="en" sz="1500">
                <a:solidFill>
                  <a:srgbClr val="1A1A1A"/>
                </a:solidFill>
              </a:rPr>
              <a:t>pre-trained YOLO v5 model for detecting and classifying objects (e.g. vehicle, person) from thermal images/videos</a:t>
            </a:r>
            <a:r>
              <a:rPr lang="en" sz="1500">
                <a:solidFill>
                  <a:srgbClr val="1A1A1A"/>
                </a:solidFill>
              </a:rPr>
              <a:t>.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Consider the input of the object detection model is a video. Then the output is a video with detected and classified objects bordered with a box around them.</a:t>
            </a:r>
            <a:endParaRPr sz="15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B - Core A: Development - </a:t>
            </a:r>
            <a:r>
              <a:rPr lang="en"/>
              <a:t>Object Detection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1"/>
          <p:cNvSpPr txBox="1"/>
          <p:nvPr>
            <p:ph idx="1" type="body"/>
          </p:nvPr>
        </p:nvSpPr>
        <p:spPr>
          <a:xfrm>
            <a:off x="729325" y="2378575"/>
            <a:ext cx="7688400" cy="1895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We modified the model output format to output a generated sheet containing detected objects coordinates.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The sheet has a row for each frame and a column with coordinate (xmin, ymin,  xmax, ymax).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We will use information included in the sheet in the next step (distance estimation).</a:t>
            </a:r>
            <a:endParaRPr sz="15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724950" y="1579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Agenda</a:t>
            </a:r>
            <a:endParaRPr sz="3000"/>
          </a:p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724950" y="3161525"/>
            <a:ext cx="35532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1A1A"/>
                </a:solidFill>
              </a:rPr>
              <a:t>What we have done!</a:t>
            </a:r>
            <a:endParaRPr>
              <a:solidFill>
                <a:srgbClr val="1A1A1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Char char="●"/>
            </a:pPr>
            <a:r>
              <a:rPr lang="en" sz="1400">
                <a:solidFill>
                  <a:srgbClr val="1A1A1A"/>
                </a:solidFill>
              </a:rPr>
              <a:t>Project Timeline</a:t>
            </a:r>
            <a:endParaRPr sz="1400">
              <a:solidFill>
                <a:srgbClr val="1A1A1A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Char char="●"/>
            </a:pPr>
            <a:r>
              <a:rPr lang="en" sz="1400">
                <a:solidFill>
                  <a:srgbClr val="1A1A1A"/>
                </a:solidFill>
              </a:rPr>
              <a:t>Phase A: </a:t>
            </a:r>
            <a:r>
              <a:rPr lang="en" sz="1400">
                <a:solidFill>
                  <a:srgbClr val="1A1A1A"/>
                </a:solidFill>
              </a:rPr>
              <a:t>Specifications &amp; Setup</a:t>
            </a:r>
            <a:endParaRPr sz="1400">
              <a:solidFill>
                <a:srgbClr val="1A1A1A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Char char="●"/>
            </a:pPr>
            <a:r>
              <a:rPr lang="en" sz="1400">
                <a:solidFill>
                  <a:srgbClr val="1A1A1A"/>
                </a:solidFill>
              </a:rPr>
              <a:t>Phase B: Development</a:t>
            </a:r>
            <a:endParaRPr sz="1400">
              <a:solidFill>
                <a:srgbClr val="1A1A1A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Char char="○"/>
            </a:pPr>
            <a:r>
              <a:rPr lang="en" sz="1400">
                <a:solidFill>
                  <a:srgbClr val="1A1A1A"/>
                </a:solidFill>
              </a:rPr>
              <a:t>Core A: Object Detection</a:t>
            </a:r>
            <a:endParaRPr sz="1400">
              <a:solidFill>
                <a:srgbClr val="1A1A1A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Char char="○"/>
            </a:pPr>
            <a:r>
              <a:rPr lang="en" sz="1400">
                <a:solidFill>
                  <a:srgbClr val="1A1A1A"/>
                </a:solidFill>
              </a:rPr>
              <a:t>Core B: Distance Estimation</a:t>
            </a:r>
            <a:endParaRPr sz="1400">
              <a:solidFill>
                <a:srgbClr val="1A1A1A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Char char="●"/>
            </a:pPr>
            <a:r>
              <a:rPr lang="en" sz="1400">
                <a:solidFill>
                  <a:srgbClr val="1A1A1A"/>
                </a:solidFill>
              </a:rPr>
              <a:t>Phase C: Integration</a:t>
            </a:r>
            <a:endParaRPr sz="1400">
              <a:solidFill>
                <a:srgbClr val="1A1A1A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Char char="●"/>
            </a:pPr>
            <a:r>
              <a:rPr lang="en" sz="1400">
                <a:solidFill>
                  <a:srgbClr val="1A1A1A"/>
                </a:solidFill>
              </a:rPr>
              <a:t>Phase D: </a:t>
            </a:r>
            <a:r>
              <a:rPr lang="en" sz="1400">
                <a:solidFill>
                  <a:srgbClr val="1A1A1A"/>
                </a:solidFill>
              </a:rPr>
              <a:t>Documentation</a:t>
            </a:r>
            <a:endParaRPr sz="14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/>
          <p:nvPr>
            <p:ph idx="1" type="body"/>
          </p:nvPr>
        </p:nvSpPr>
        <p:spPr>
          <a:xfrm>
            <a:off x="22399" y="54250"/>
            <a:ext cx="76884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Object Detection Model Results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35" name="Google Shape;23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00" y="557150"/>
            <a:ext cx="9121599" cy="456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 txBox="1"/>
          <p:nvPr>
            <p:ph idx="1" type="body"/>
          </p:nvPr>
        </p:nvSpPr>
        <p:spPr>
          <a:xfrm>
            <a:off x="22399" y="54250"/>
            <a:ext cx="76884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Object Detection Output - Examples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41" name="Google Shape;241;p33"/>
          <p:cNvPicPr preferRelativeResize="0"/>
          <p:nvPr/>
        </p:nvPicPr>
        <p:blipFill rotWithShape="1">
          <a:blip r:embed="rId3">
            <a:alphaModFix/>
          </a:blip>
          <a:srcRect b="34466" l="0" r="0" t="1291"/>
          <a:stretch/>
        </p:blipFill>
        <p:spPr>
          <a:xfrm>
            <a:off x="128025" y="494127"/>
            <a:ext cx="8925402" cy="46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 txBox="1"/>
          <p:nvPr>
            <p:ph idx="4294967295" type="subTitle"/>
          </p:nvPr>
        </p:nvSpPr>
        <p:spPr>
          <a:xfrm>
            <a:off x="729627" y="3172900"/>
            <a:ext cx="76881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/>
              <a:t>Object Detection Output - Examples</a:t>
            </a:r>
            <a:endParaRPr sz="1500"/>
          </a:p>
        </p:txBody>
      </p:sp>
      <p:pic>
        <p:nvPicPr>
          <p:cNvPr id="247" name="Google Shape;24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12655"/>
            <a:ext cx="9144003" cy="251819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4"/>
          <p:cNvSpPr txBox="1"/>
          <p:nvPr>
            <p:ph idx="4294967295" type="body"/>
          </p:nvPr>
        </p:nvSpPr>
        <p:spPr>
          <a:xfrm>
            <a:off x="22399" y="54250"/>
            <a:ext cx="76884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Object Detection Output - Examples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249" name="Google Shape;249;p34"/>
          <p:cNvSpPr txBox="1"/>
          <p:nvPr>
            <p:ph idx="4294967295" type="body"/>
          </p:nvPr>
        </p:nvSpPr>
        <p:spPr>
          <a:xfrm>
            <a:off x="22400" y="3830850"/>
            <a:ext cx="30369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>
                <a:solidFill>
                  <a:srgbClr val="FF0000"/>
                </a:solidFill>
              </a:rPr>
              <a:t>*</a:t>
            </a:r>
            <a:r>
              <a:rPr i="1" lang="en">
                <a:solidFill>
                  <a:schemeClr val="dk2"/>
                </a:solidFill>
              </a:rPr>
              <a:t>unannotated image - </a:t>
            </a:r>
            <a:r>
              <a:rPr i="1" lang="en">
                <a:solidFill>
                  <a:schemeClr val="dk2"/>
                </a:solidFill>
              </a:rPr>
              <a:t>validation</a:t>
            </a:r>
            <a:r>
              <a:rPr i="1" lang="en">
                <a:solidFill>
                  <a:schemeClr val="dk2"/>
                </a:solidFill>
              </a:rPr>
              <a:t> set</a:t>
            </a:r>
            <a:endParaRPr i="1">
              <a:solidFill>
                <a:schemeClr val="dk2"/>
              </a:solidFill>
            </a:endParaRPr>
          </a:p>
        </p:txBody>
      </p:sp>
      <p:sp>
        <p:nvSpPr>
          <p:cNvPr id="250" name="Google Shape;250;p34"/>
          <p:cNvSpPr txBox="1"/>
          <p:nvPr>
            <p:ph idx="4294967295" type="body"/>
          </p:nvPr>
        </p:nvSpPr>
        <p:spPr>
          <a:xfrm>
            <a:off x="3053546" y="3830851"/>
            <a:ext cx="30369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>
                <a:solidFill>
                  <a:srgbClr val="FF0000"/>
                </a:solidFill>
              </a:rPr>
              <a:t>*</a:t>
            </a:r>
            <a:r>
              <a:rPr i="1" lang="en">
                <a:solidFill>
                  <a:schemeClr val="dk2"/>
                </a:solidFill>
              </a:rPr>
              <a:t>its annotated version - validation set</a:t>
            </a:r>
            <a:endParaRPr b="1" sz="1500">
              <a:solidFill>
                <a:schemeClr val="dk2"/>
              </a:solidFill>
            </a:endParaRPr>
          </a:p>
        </p:txBody>
      </p:sp>
      <p:sp>
        <p:nvSpPr>
          <p:cNvPr id="251" name="Google Shape;251;p34"/>
          <p:cNvSpPr txBox="1"/>
          <p:nvPr>
            <p:ph idx="4294967295" type="body"/>
          </p:nvPr>
        </p:nvSpPr>
        <p:spPr>
          <a:xfrm>
            <a:off x="6075971" y="3830851"/>
            <a:ext cx="3036900" cy="3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>
                <a:solidFill>
                  <a:srgbClr val="FF0000"/>
                </a:solidFill>
              </a:rPr>
              <a:t>*</a:t>
            </a:r>
            <a:r>
              <a:rPr i="1" lang="en">
                <a:solidFill>
                  <a:schemeClr val="dk2"/>
                </a:solidFill>
              </a:rPr>
              <a:t>annotated version - model’s output</a:t>
            </a:r>
            <a:endParaRPr b="1" sz="1500">
              <a:solidFill>
                <a:schemeClr val="dk2"/>
              </a:solidFill>
            </a:endParaRPr>
          </a:p>
        </p:txBody>
      </p:sp>
      <p:sp>
        <p:nvSpPr>
          <p:cNvPr id="252" name="Google Shape;252;p34"/>
          <p:cNvSpPr/>
          <p:nvPr/>
        </p:nvSpPr>
        <p:spPr>
          <a:xfrm>
            <a:off x="743500" y="1084775"/>
            <a:ext cx="914100" cy="228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5"/>
          <p:cNvSpPr txBox="1"/>
          <p:nvPr>
            <p:ph type="title"/>
          </p:nvPr>
        </p:nvSpPr>
        <p:spPr>
          <a:xfrm>
            <a:off x="729450" y="1318650"/>
            <a:ext cx="7867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Phase B - Core A: Development - </a:t>
            </a:r>
            <a:r>
              <a:rPr lang="en" sz="2300">
                <a:latin typeface="Arial"/>
                <a:ea typeface="Arial"/>
                <a:cs typeface="Arial"/>
                <a:sym typeface="Arial"/>
              </a:rPr>
              <a:t>Distance Estimation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5"/>
          <p:cNvSpPr txBox="1"/>
          <p:nvPr>
            <p:ph idx="1" type="body"/>
          </p:nvPr>
        </p:nvSpPr>
        <p:spPr>
          <a:xfrm>
            <a:off x="729325" y="1993550"/>
            <a:ext cx="7688400" cy="24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Our goal in the part to </a:t>
            </a:r>
            <a:r>
              <a:rPr lang="en" sz="1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inform the driver of the distance between him and the surrounding objects to avoid accidents.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In this part,</a:t>
            </a:r>
            <a:r>
              <a:rPr lang="en" sz="1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 we worked to build a model that estimates the distance using object detection results.</a:t>
            </a:r>
            <a:endParaRPr sz="15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Model uses the detected objects coordinates to determine the distance between the source camera and the objects.</a:t>
            </a:r>
            <a:endParaRPr sz="15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/>
          <p:nvPr>
            <p:ph type="title"/>
          </p:nvPr>
        </p:nvSpPr>
        <p:spPr>
          <a:xfrm>
            <a:off x="729450" y="1318650"/>
            <a:ext cx="7867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Phase B - Core A: Development - Distance Estimation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6"/>
          <p:cNvSpPr txBox="1"/>
          <p:nvPr>
            <p:ph idx="1" type="body"/>
          </p:nvPr>
        </p:nvSpPr>
        <p:spPr>
          <a:xfrm>
            <a:off x="729325" y="2294050"/>
            <a:ext cx="7688400" cy="21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1A1A1A"/>
                </a:solidFill>
              </a:rPr>
              <a:t>We used x-axis and y-axis and estimated z-axis positions to estimate the distance.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Then we use this predictions to create a nice visualization to the user - write this info back to the different video frames and generate the original input video with all info written back to it</a:t>
            </a:r>
            <a:r>
              <a:rPr lang="en" sz="1500"/>
              <a:t>.</a:t>
            </a:r>
            <a:endParaRPr sz="15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7"/>
          <p:cNvSpPr txBox="1"/>
          <p:nvPr>
            <p:ph idx="4294967295" type="subTitle"/>
          </p:nvPr>
        </p:nvSpPr>
        <p:spPr>
          <a:xfrm>
            <a:off x="729625" y="1176900"/>
            <a:ext cx="7688100" cy="23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1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1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1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300"/>
          </a:p>
        </p:txBody>
      </p:sp>
      <p:sp>
        <p:nvSpPr>
          <p:cNvPr id="270" name="Google Shape;270;p37"/>
          <p:cNvSpPr txBox="1"/>
          <p:nvPr>
            <p:ph idx="4294967295" type="body"/>
          </p:nvPr>
        </p:nvSpPr>
        <p:spPr>
          <a:xfrm>
            <a:off x="-1" y="0"/>
            <a:ext cx="76884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500"/>
              <a:t>Distance estimation Output - Examples</a:t>
            </a:r>
            <a:endParaRPr sz="1500"/>
          </a:p>
        </p:txBody>
      </p:sp>
      <p:sp>
        <p:nvSpPr>
          <p:cNvPr id="271" name="Google Shape;271;p37"/>
          <p:cNvSpPr/>
          <p:nvPr/>
        </p:nvSpPr>
        <p:spPr>
          <a:xfrm>
            <a:off x="743500" y="1084775"/>
            <a:ext cx="914100" cy="228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050" y="522025"/>
            <a:ext cx="8751626" cy="466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C: Integration</a:t>
            </a:r>
            <a:endParaRPr/>
          </a:p>
        </p:txBody>
      </p:sp>
      <p:sp>
        <p:nvSpPr>
          <p:cNvPr id="278" name="Google Shape;278;p38"/>
          <p:cNvSpPr txBox="1"/>
          <p:nvPr>
            <p:ph idx="1" type="body"/>
          </p:nvPr>
        </p:nvSpPr>
        <p:spPr>
          <a:xfrm>
            <a:off x="729325" y="1937950"/>
            <a:ext cx="7688400" cy="23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We have integrated two models. The first model expected to take a video captured by a thermal camera and outputs video frames annotated and annotation sheet with the coordinates of detected objects.</a:t>
            </a:r>
            <a:r>
              <a:rPr lang="en" sz="1500">
                <a:solidFill>
                  <a:schemeClr val="dk2"/>
                </a:solidFill>
              </a:rPr>
              <a:t> The second model takes the first model output as an input and then estimate the distance and visualize the results (e.g. write the info back to the video / stream).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So, this means that the distance estimation model is stacked  after object detection model.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D: Documentation</a:t>
            </a:r>
            <a:endParaRPr/>
          </a:p>
        </p:txBody>
      </p:sp>
      <p:sp>
        <p:nvSpPr>
          <p:cNvPr id="284" name="Google Shape;284;p39"/>
          <p:cNvSpPr txBox="1"/>
          <p:nvPr>
            <p:ph idx="1" type="body"/>
          </p:nvPr>
        </p:nvSpPr>
        <p:spPr>
          <a:xfrm>
            <a:off x="729325" y="2342350"/>
            <a:ext cx="7688400" cy="24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A1A1A"/>
                </a:solidFill>
              </a:rPr>
              <a:t>We have worked on documentation for the project, tutorial notebooks explaining how to run, train, and use models to detect or estimate some results.</a:t>
            </a:r>
            <a:endParaRPr sz="16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ctrTitle"/>
          </p:nvPr>
        </p:nvSpPr>
        <p:spPr>
          <a:xfrm>
            <a:off x="340925" y="504250"/>
            <a:ext cx="76881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Project Timeline</a:t>
            </a:r>
            <a:endParaRPr sz="3000"/>
          </a:p>
        </p:txBody>
      </p:sp>
      <p:sp>
        <p:nvSpPr>
          <p:cNvPr id="99" name="Google Shape;99;p15"/>
          <p:cNvSpPr/>
          <p:nvPr/>
        </p:nvSpPr>
        <p:spPr>
          <a:xfrm>
            <a:off x="463627" y="2809912"/>
            <a:ext cx="1869600" cy="583200"/>
          </a:xfrm>
          <a:prstGeom prst="homePlate">
            <a:avLst>
              <a:gd fmla="val 50000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 txBox="1"/>
          <p:nvPr>
            <p:ph idx="4294967295" type="body"/>
          </p:nvPr>
        </p:nvSpPr>
        <p:spPr>
          <a:xfrm>
            <a:off x="500118" y="2917489"/>
            <a:ext cx="1452600" cy="367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 fontScale="925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Oct ‘21 - Oct ‘30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101" name="Google Shape;101;p15"/>
          <p:cNvGrpSpPr/>
          <p:nvPr/>
        </p:nvGrpSpPr>
        <p:grpSpPr>
          <a:xfrm>
            <a:off x="1217061" y="2230565"/>
            <a:ext cx="198562" cy="583208"/>
            <a:chOff x="777447" y="1610215"/>
            <a:chExt cx="198900" cy="593656"/>
          </a:xfrm>
        </p:grpSpPr>
        <p:cxnSp>
          <p:nvCxnSpPr>
            <p:cNvPr id="102" name="Google Shape;102;p15"/>
            <p:cNvCxnSpPr/>
            <p:nvPr/>
          </p:nvCxnSpPr>
          <p:spPr>
            <a:xfrm>
              <a:off x="876909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3" name="Google Shape;103;p15"/>
            <p:cNvSpPr/>
            <p:nvPr/>
          </p:nvSpPr>
          <p:spPr>
            <a:xfrm>
              <a:off x="777447" y="1610215"/>
              <a:ext cx="198900" cy="198900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15"/>
          <p:cNvSpPr/>
          <p:nvPr/>
        </p:nvSpPr>
        <p:spPr>
          <a:xfrm>
            <a:off x="1937199" y="2809912"/>
            <a:ext cx="2047500" cy="583200"/>
          </a:xfrm>
          <a:prstGeom prst="chevron">
            <a:avLst>
              <a:gd fmla="val 50000" name="adj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 txBox="1"/>
          <p:nvPr>
            <p:ph idx="4294967295" type="body"/>
          </p:nvPr>
        </p:nvSpPr>
        <p:spPr>
          <a:xfrm>
            <a:off x="2160760" y="2917481"/>
            <a:ext cx="14526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305">
                <a:solidFill>
                  <a:srgbClr val="434343"/>
                </a:solidFill>
              </a:rPr>
              <a:t>Oct ‘30 - Dec ‘20</a:t>
            </a:r>
            <a:endParaRPr sz="1305">
              <a:solidFill>
                <a:srgbClr val="434343"/>
              </a:solidFill>
            </a:endParaRPr>
          </a:p>
        </p:txBody>
      </p:sp>
      <p:grpSp>
        <p:nvGrpSpPr>
          <p:cNvPr id="106" name="Google Shape;106;p15"/>
          <p:cNvGrpSpPr/>
          <p:nvPr/>
        </p:nvGrpSpPr>
        <p:grpSpPr>
          <a:xfrm>
            <a:off x="2787225" y="3388680"/>
            <a:ext cx="198562" cy="583208"/>
            <a:chOff x="2223534" y="2938958"/>
            <a:chExt cx="198900" cy="593656"/>
          </a:xfrm>
        </p:grpSpPr>
        <p:cxnSp>
          <p:nvCxnSpPr>
            <p:cNvPr id="107" name="Google Shape;107;p15"/>
            <p:cNvCxnSpPr/>
            <p:nvPr/>
          </p:nvCxnSpPr>
          <p:spPr>
            <a:xfrm rot="10800000">
              <a:off x="2322997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8" name="Google Shape;108;p15"/>
            <p:cNvSpPr/>
            <p:nvPr/>
          </p:nvSpPr>
          <p:spPr>
            <a:xfrm flipH="1" rot="10800000">
              <a:off x="2223534" y="3333714"/>
              <a:ext cx="198900" cy="1989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EFEFEF"/>
                </a:solidFill>
              </a:endParaRPr>
            </a:p>
          </p:txBody>
        </p:sp>
      </p:grpSp>
      <p:sp>
        <p:nvSpPr>
          <p:cNvPr id="109" name="Google Shape;109;p15"/>
          <p:cNvSpPr/>
          <p:nvPr/>
        </p:nvSpPr>
        <p:spPr>
          <a:xfrm>
            <a:off x="3589263" y="2809912"/>
            <a:ext cx="2047500" cy="583200"/>
          </a:xfrm>
          <a:prstGeom prst="chevron">
            <a:avLst>
              <a:gd fmla="val 50000" name="adj"/>
            </a:avLst>
          </a:prstGeom>
          <a:gradFill>
            <a:gsLst>
              <a:gs pos="0">
                <a:srgbClr val="BFBFBF"/>
              </a:gs>
              <a:gs pos="100000">
                <a:srgbClr val="737373"/>
              </a:gs>
            </a:gsLst>
            <a:lin ang="5400012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5"/>
          <p:cNvSpPr txBox="1"/>
          <p:nvPr>
            <p:ph idx="4294967295" type="body"/>
          </p:nvPr>
        </p:nvSpPr>
        <p:spPr>
          <a:xfrm>
            <a:off x="3835853" y="2917481"/>
            <a:ext cx="14526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305">
                <a:solidFill>
                  <a:schemeClr val="lt1"/>
                </a:solidFill>
              </a:rPr>
              <a:t>Dec ‘20 - Mar ‘15</a:t>
            </a:r>
            <a:endParaRPr sz="1305">
              <a:solidFill>
                <a:schemeClr val="lt1"/>
              </a:solidFill>
            </a:endParaRPr>
          </a:p>
        </p:txBody>
      </p:sp>
      <p:grpSp>
        <p:nvGrpSpPr>
          <p:cNvPr id="111" name="Google Shape;111;p15"/>
          <p:cNvGrpSpPr/>
          <p:nvPr/>
        </p:nvGrpSpPr>
        <p:grpSpPr>
          <a:xfrm>
            <a:off x="4381948" y="2230565"/>
            <a:ext cx="198562" cy="583208"/>
            <a:chOff x="3918084" y="1610215"/>
            <a:chExt cx="198900" cy="593656"/>
          </a:xfrm>
        </p:grpSpPr>
        <p:cxnSp>
          <p:nvCxnSpPr>
            <p:cNvPr id="112" name="Google Shape;112;p15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3" name="Google Shape;113;p15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15"/>
          <p:cNvSpPr/>
          <p:nvPr/>
        </p:nvSpPr>
        <p:spPr>
          <a:xfrm>
            <a:off x="5241327" y="2809912"/>
            <a:ext cx="2047500" cy="583200"/>
          </a:xfrm>
          <a:prstGeom prst="chevron">
            <a:avLst>
              <a:gd fmla="val 50000" name="adj"/>
            </a:avLst>
          </a:prstGeom>
          <a:gradFill>
            <a:gsLst>
              <a:gs pos="0">
                <a:srgbClr val="8C8C8C"/>
              </a:gs>
              <a:gs pos="100000">
                <a:srgbClr val="404040"/>
              </a:gs>
            </a:gsLst>
            <a:lin ang="5400012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 txBox="1"/>
          <p:nvPr>
            <p:ph idx="4294967295" type="body"/>
          </p:nvPr>
        </p:nvSpPr>
        <p:spPr>
          <a:xfrm>
            <a:off x="5530627" y="2917481"/>
            <a:ext cx="1452600" cy="36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305">
                <a:solidFill>
                  <a:schemeClr val="lt1"/>
                </a:solidFill>
              </a:rPr>
              <a:t>Mar ‘22 - May ‘22</a:t>
            </a:r>
            <a:endParaRPr sz="1305">
              <a:solidFill>
                <a:schemeClr val="lt1"/>
              </a:solidFill>
            </a:endParaRPr>
          </a:p>
        </p:txBody>
      </p:sp>
      <p:grpSp>
        <p:nvGrpSpPr>
          <p:cNvPr id="116" name="Google Shape;116;p15"/>
          <p:cNvGrpSpPr/>
          <p:nvPr/>
        </p:nvGrpSpPr>
        <p:grpSpPr>
          <a:xfrm>
            <a:off x="6147039" y="3388680"/>
            <a:ext cx="198562" cy="583208"/>
            <a:chOff x="5958946" y="2938958"/>
            <a:chExt cx="198900" cy="593656"/>
          </a:xfrm>
        </p:grpSpPr>
        <p:cxnSp>
          <p:nvCxnSpPr>
            <p:cNvPr id="117" name="Google Shape;117;p15"/>
            <p:cNvCxnSpPr/>
            <p:nvPr/>
          </p:nvCxnSpPr>
          <p:spPr>
            <a:xfrm rot="10800000">
              <a:off x="6058409" y="2938958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8" name="Google Shape;118;p15"/>
            <p:cNvSpPr/>
            <p:nvPr/>
          </p:nvSpPr>
          <p:spPr>
            <a:xfrm flipH="1" rot="10800000">
              <a:off x="5958946" y="3333714"/>
              <a:ext cx="198900" cy="1989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666666"/>
                </a:solidFill>
              </a:endParaRPr>
            </a:p>
          </p:txBody>
        </p:sp>
      </p:grpSp>
      <p:sp>
        <p:nvSpPr>
          <p:cNvPr id="119" name="Google Shape;119;p15"/>
          <p:cNvSpPr txBox="1"/>
          <p:nvPr>
            <p:ph idx="4294967295" type="body"/>
          </p:nvPr>
        </p:nvSpPr>
        <p:spPr>
          <a:xfrm>
            <a:off x="4821529" y="4075250"/>
            <a:ext cx="28494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Distance Estimation</a:t>
            </a:r>
            <a:endParaRPr sz="1400"/>
          </a:p>
        </p:txBody>
      </p:sp>
      <p:sp>
        <p:nvSpPr>
          <p:cNvPr id="120" name="Google Shape;120;p15"/>
          <p:cNvSpPr txBox="1"/>
          <p:nvPr>
            <p:ph idx="4294967295" type="body"/>
          </p:nvPr>
        </p:nvSpPr>
        <p:spPr>
          <a:xfrm>
            <a:off x="3056480" y="1726641"/>
            <a:ext cx="28494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Object Detection </a:t>
            </a:r>
            <a:endParaRPr sz="1400"/>
          </a:p>
        </p:txBody>
      </p:sp>
      <p:sp>
        <p:nvSpPr>
          <p:cNvPr id="121" name="Google Shape;121;p15"/>
          <p:cNvSpPr txBox="1"/>
          <p:nvPr>
            <p:ph idx="4294967295" type="body"/>
          </p:nvPr>
        </p:nvSpPr>
        <p:spPr>
          <a:xfrm>
            <a:off x="8325" y="1726625"/>
            <a:ext cx="26160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Idea &amp; Analysis</a:t>
            </a:r>
            <a:endParaRPr sz="1400"/>
          </a:p>
        </p:txBody>
      </p:sp>
      <p:sp>
        <p:nvSpPr>
          <p:cNvPr id="122" name="Google Shape;122;p15"/>
          <p:cNvSpPr txBox="1"/>
          <p:nvPr>
            <p:ph idx="4294967295" type="body"/>
          </p:nvPr>
        </p:nvSpPr>
        <p:spPr>
          <a:xfrm>
            <a:off x="1579309" y="4075250"/>
            <a:ext cx="26160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Learning Tools &amp; Setup</a:t>
            </a:r>
            <a:endParaRPr sz="1400"/>
          </a:p>
        </p:txBody>
      </p:sp>
      <p:sp>
        <p:nvSpPr>
          <p:cNvPr id="123" name="Google Shape;123;p15"/>
          <p:cNvSpPr/>
          <p:nvPr/>
        </p:nvSpPr>
        <p:spPr>
          <a:xfrm>
            <a:off x="6996148" y="2809787"/>
            <a:ext cx="2047500" cy="583200"/>
          </a:xfrm>
          <a:prstGeom prst="chevron">
            <a:avLst>
              <a:gd fmla="val 50000" name="adj"/>
            </a:avLst>
          </a:prstGeom>
          <a:gradFill>
            <a:gsLst>
              <a:gs pos="0">
                <a:srgbClr val="696969"/>
              </a:gs>
              <a:gs pos="100000">
                <a:srgbClr val="1D1D1D"/>
              </a:gs>
            </a:gsLst>
            <a:lin ang="5400012" scaled="0"/>
          </a:gra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" name="Google Shape;124;p15"/>
          <p:cNvGrpSpPr/>
          <p:nvPr/>
        </p:nvGrpSpPr>
        <p:grpSpPr>
          <a:xfrm>
            <a:off x="7755119" y="2233316"/>
            <a:ext cx="198900" cy="583208"/>
            <a:chOff x="3918084" y="1610215"/>
            <a:chExt cx="198900" cy="593656"/>
          </a:xfrm>
        </p:grpSpPr>
        <p:cxnSp>
          <p:nvCxnSpPr>
            <p:cNvPr id="125" name="Google Shape;125;p15"/>
            <p:cNvCxnSpPr/>
            <p:nvPr/>
          </p:nvCxnSpPr>
          <p:spPr>
            <a:xfrm>
              <a:off x="4017546" y="1649171"/>
              <a:ext cx="0" cy="554700"/>
            </a:xfrm>
            <a:prstGeom prst="straightConnector1">
              <a:avLst/>
            </a:prstGeom>
            <a:noFill/>
            <a:ln cap="flat" cmpd="sng" w="9525">
              <a:solidFill>
                <a:srgbClr val="1A1A1A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6" name="Google Shape;126;p15"/>
            <p:cNvSpPr/>
            <p:nvPr/>
          </p:nvSpPr>
          <p:spPr>
            <a:xfrm>
              <a:off x="3918084" y="1610215"/>
              <a:ext cx="198900" cy="1989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15"/>
          <p:cNvSpPr txBox="1"/>
          <p:nvPr/>
        </p:nvSpPr>
        <p:spPr>
          <a:xfrm>
            <a:off x="7280898" y="2911864"/>
            <a:ext cx="15057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5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May ‘22 - June ‘22</a:t>
            </a:r>
            <a:endParaRPr sz="1305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" name="Google Shape;128;p15"/>
          <p:cNvSpPr txBox="1"/>
          <p:nvPr>
            <p:ph idx="4294967295" type="body"/>
          </p:nvPr>
        </p:nvSpPr>
        <p:spPr>
          <a:xfrm>
            <a:off x="6404719" y="1726641"/>
            <a:ext cx="28494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Documentation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A: </a:t>
            </a:r>
            <a:r>
              <a:rPr lang="en"/>
              <a:t>Specifications &amp; Setup </a:t>
            </a:r>
            <a:endParaRPr/>
          </a:p>
        </p:txBody>
      </p:sp>
      <p:sp>
        <p:nvSpPr>
          <p:cNvPr id="134" name="Google Shape;134;p16"/>
          <p:cNvSpPr txBox="1"/>
          <p:nvPr>
            <p:ph idx="1" type="body"/>
          </p:nvPr>
        </p:nvSpPr>
        <p:spPr>
          <a:xfrm>
            <a:off x="729450" y="2073241"/>
            <a:ext cx="7688400" cy="30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A1A1A"/>
                </a:solidFill>
              </a:rPr>
              <a:t>In this phase,  we worked on the following  main aspects:</a:t>
            </a:r>
            <a:endParaRPr sz="15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A1A1A"/>
                </a:solidFill>
              </a:rPr>
              <a:t>Selecting Idea &amp; Competitive Analysis - What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The most important criteria we used in evaluating ideas to choose the appropriate idea is uniqueness, and it solves a real problem. Therefore, we changed our minds many times.</a:t>
            </a:r>
            <a:endParaRPr sz="15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A: Specifications &amp; Setup </a:t>
            </a:r>
            <a:endParaRPr/>
          </a:p>
        </p:txBody>
      </p:sp>
      <p:sp>
        <p:nvSpPr>
          <p:cNvPr id="140" name="Google Shape;140;p17"/>
          <p:cNvSpPr txBox="1"/>
          <p:nvPr>
            <p:ph idx="1" type="body"/>
          </p:nvPr>
        </p:nvSpPr>
        <p:spPr>
          <a:xfrm>
            <a:off x="729450" y="2000111"/>
            <a:ext cx="7688400" cy="30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A1A1A"/>
                </a:solidFill>
              </a:rPr>
              <a:t>Selecting Idea &amp; Competitive Analysis - What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After selecting the idea, we proceeded to search for more information about the problem to learn more about all aspects of the problem, its available solutions, and the advantages &amp; disadvantages of its available solutions, if they exist.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The information we got through our search helped us to build an intuition about  how can we solve this problem &amp; how to work on  currently available solutions shortcomings.</a:t>
            </a:r>
            <a:endParaRPr sz="1500">
              <a:solidFill>
                <a:srgbClr val="1A1A1A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A: Specifications &amp; Setup </a:t>
            </a:r>
            <a:endParaRPr/>
          </a:p>
        </p:txBody>
      </p:sp>
      <p:sp>
        <p:nvSpPr>
          <p:cNvPr id="146" name="Google Shape;146;p18"/>
          <p:cNvSpPr txBox="1"/>
          <p:nvPr>
            <p:ph idx="1" type="body"/>
          </p:nvPr>
        </p:nvSpPr>
        <p:spPr>
          <a:xfrm>
            <a:off x="729450" y="2000111"/>
            <a:ext cx="7688400" cy="30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A1A1A"/>
                </a:solidFill>
              </a:rPr>
              <a:t>Selecting Idea &amp; Competitive Analysis - How</a:t>
            </a:r>
            <a:endParaRPr sz="1500">
              <a:solidFill>
                <a:srgbClr val="1A1A1A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After exploring </a:t>
            </a:r>
            <a:r>
              <a:rPr b="1" lang="en" sz="1500">
                <a:solidFill>
                  <a:schemeClr val="dk2"/>
                </a:solidFill>
              </a:rPr>
              <a:t>what</a:t>
            </a:r>
            <a:r>
              <a:rPr lang="en" sz="1500">
                <a:solidFill>
                  <a:schemeClr val="dk2"/>
                </a:solidFill>
              </a:rPr>
              <a:t> we have done about selecting idea &amp; analysis, lets see </a:t>
            </a:r>
            <a:r>
              <a:rPr b="1" lang="en" sz="1500">
                <a:solidFill>
                  <a:schemeClr val="dk2"/>
                </a:solidFill>
              </a:rPr>
              <a:t>how</a:t>
            </a:r>
            <a:r>
              <a:rPr lang="en" sz="1500">
                <a:solidFill>
                  <a:schemeClr val="dk2"/>
                </a:solidFill>
              </a:rPr>
              <a:t>.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Problem &amp; Challenge - Summary</a:t>
            </a:r>
            <a:endParaRPr sz="1500">
              <a:solidFill>
                <a:schemeClr val="dk2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</a:pPr>
            <a:r>
              <a:rPr lang="en" sz="1500">
                <a:solidFill>
                  <a:schemeClr val="dk2"/>
                </a:solidFill>
              </a:rPr>
              <a:t>Problem: drivers face vision problems while driving in unclear vision (e.g.  foggy weather and darkness), which leads to many accidents.</a:t>
            </a:r>
            <a:endParaRPr sz="1500">
              <a:solidFill>
                <a:schemeClr val="dk2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○"/>
            </a:pPr>
            <a:r>
              <a:rPr lang="en" sz="1500">
                <a:solidFill>
                  <a:schemeClr val="dk2"/>
                </a:solidFill>
              </a:rPr>
              <a:t>Challenge: How to reduce car accidents due to the unclear vision during driving?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A: Specifications &amp; Setup </a:t>
            </a:r>
            <a:endParaRPr/>
          </a:p>
        </p:txBody>
      </p:sp>
      <p:sp>
        <p:nvSpPr>
          <p:cNvPr id="152" name="Google Shape;152;p19"/>
          <p:cNvSpPr txBox="1"/>
          <p:nvPr>
            <p:ph idx="1" type="body"/>
          </p:nvPr>
        </p:nvSpPr>
        <p:spPr>
          <a:xfrm>
            <a:off x="729450" y="2000111"/>
            <a:ext cx="7688400" cy="30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A1A1A"/>
                </a:solidFill>
              </a:rPr>
              <a:t>Selecting Idea &amp; Competitive Analysis - How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Available Solutions - Summary</a:t>
            </a:r>
            <a:endParaRPr sz="1500">
              <a:solidFill>
                <a:srgbClr val="1A1A1A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○"/>
            </a:pPr>
            <a:r>
              <a:rPr lang="en" sz="1500">
                <a:solidFill>
                  <a:srgbClr val="1A1A1A"/>
                </a:solidFill>
              </a:rPr>
              <a:t>D</a:t>
            </a:r>
            <a:r>
              <a:rPr lang="en" sz="1500">
                <a:solidFill>
                  <a:srgbClr val="1A1A1A"/>
                </a:solidFill>
              </a:rPr>
              <a:t>etection, Tracking and Estimating Objects’ Distance, Direction &amp; Speed using Normal Imaging</a:t>
            </a:r>
            <a:endParaRPr sz="1500">
              <a:solidFill>
                <a:srgbClr val="1A1A1A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■"/>
            </a:pPr>
            <a:r>
              <a:rPr lang="en" sz="1500">
                <a:solidFill>
                  <a:srgbClr val="1A1A1A"/>
                </a:solidFill>
              </a:rPr>
              <a:t>Uses a DL model trained on normal images to detect objects and estimate their distance and speed.</a:t>
            </a:r>
            <a:endParaRPr sz="1500">
              <a:solidFill>
                <a:srgbClr val="1A1A1A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■"/>
            </a:pPr>
            <a:r>
              <a:rPr lang="en" sz="1500">
                <a:solidFill>
                  <a:srgbClr val="1A1A1A"/>
                </a:solidFill>
              </a:rPr>
              <a:t>This solution works well in clear vision. But in the presence of clouds, fogs, and darkness, we have a problem.</a:t>
            </a:r>
            <a:endParaRPr sz="1500">
              <a:solidFill>
                <a:srgbClr val="1A1A1A"/>
              </a:solidFill>
            </a:endParaRPr>
          </a:p>
        </p:txBody>
      </p:sp>
      <p:pic>
        <p:nvPicPr>
          <p:cNvPr id="153" name="Google Shape;153;p19"/>
          <p:cNvPicPr preferRelativeResize="0"/>
          <p:nvPr/>
        </p:nvPicPr>
        <p:blipFill rotWithShape="1">
          <a:blip r:embed="rId3">
            <a:alphaModFix/>
          </a:blip>
          <a:srcRect b="28361" l="0" r="15754" t="0"/>
          <a:stretch/>
        </p:blipFill>
        <p:spPr>
          <a:xfrm>
            <a:off x="5943859" y="1318650"/>
            <a:ext cx="3035640" cy="15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A: Specifications &amp; Setup </a:t>
            </a:r>
            <a:endParaRPr/>
          </a:p>
        </p:txBody>
      </p:sp>
      <p:sp>
        <p:nvSpPr>
          <p:cNvPr id="159" name="Google Shape;159;p20"/>
          <p:cNvSpPr txBox="1"/>
          <p:nvPr>
            <p:ph idx="1" type="body"/>
          </p:nvPr>
        </p:nvSpPr>
        <p:spPr>
          <a:xfrm>
            <a:off x="729450" y="2000111"/>
            <a:ext cx="7688400" cy="30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A1A1A"/>
                </a:solidFill>
              </a:rPr>
              <a:t>Selecting Idea &amp; Competitive Analysis - How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Available Solutions - Summary</a:t>
            </a:r>
            <a:endParaRPr sz="1500">
              <a:solidFill>
                <a:srgbClr val="1A1A1A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○"/>
            </a:pPr>
            <a:r>
              <a:rPr lang="en" sz="1500">
                <a:solidFill>
                  <a:srgbClr val="1A1A1A"/>
                </a:solidFill>
              </a:rPr>
              <a:t>Arduino</a:t>
            </a:r>
            <a:r>
              <a:rPr lang="en" sz="1500">
                <a:solidFill>
                  <a:srgbClr val="1A1A1A"/>
                </a:solidFill>
              </a:rPr>
              <a:t> Ultrasonic Sensors</a:t>
            </a:r>
            <a:endParaRPr sz="1500">
              <a:solidFill>
                <a:srgbClr val="1A1A1A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■"/>
            </a:pPr>
            <a:r>
              <a:rPr lang="en" sz="1500">
                <a:solidFill>
                  <a:srgbClr val="1A1A1A"/>
                </a:solidFill>
              </a:rPr>
              <a:t>Estimates the distance only.</a:t>
            </a:r>
            <a:endParaRPr sz="1500">
              <a:solidFill>
                <a:srgbClr val="1A1A1A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■"/>
            </a:pPr>
            <a:r>
              <a:rPr lang="en" sz="1500">
                <a:solidFill>
                  <a:srgbClr val="1A1A1A"/>
                </a:solidFill>
              </a:rPr>
              <a:t>It has two main components: transmitter which transmit signals and receiver which receive reflected signals.</a:t>
            </a:r>
            <a:endParaRPr sz="1500">
              <a:solidFill>
                <a:srgbClr val="1A1A1A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500"/>
              <a:buChar char="■"/>
            </a:pPr>
            <a:r>
              <a:rPr lang="en" sz="1500">
                <a:solidFill>
                  <a:srgbClr val="1A1A1A"/>
                </a:solidFill>
              </a:rPr>
              <a:t>But can’t detect objects whose distance more than 20m. And can’t detect objects which move with high speed.</a:t>
            </a:r>
            <a:endParaRPr sz="1500">
              <a:solidFill>
                <a:srgbClr val="1A1A1A"/>
              </a:solidFill>
            </a:endParaRPr>
          </a:p>
        </p:txBody>
      </p:sp>
      <p:pic>
        <p:nvPicPr>
          <p:cNvPr id="160" name="Google Shape;160;p20"/>
          <p:cNvPicPr preferRelativeResize="0"/>
          <p:nvPr/>
        </p:nvPicPr>
        <p:blipFill rotWithShape="1">
          <a:blip r:embed="rId3">
            <a:alphaModFix/>
          </a:blip>
          <a:srcRect b="0" l="47520" r="0" t="0"/>
          <a:stretch/>
        </p:blipFill>
        <p:spPr>
          <a:xfrm>
            <a:off x="6520800" y="1766650"/>
            <a:ext cx="2611001" cy="189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0"/>
          <p:cNvPicPr preferRelativeResize="0"/>
          <p:nvPr/>
        </p:nvPicPr>
        <p:blipFill rotWithShape="1">
          <a:blip r:embed="rId4">
            <a:alphaModFix/>
          </a:blip>
          <a:srcRect b="6289" l="0" r="0" t="1891"/>
          <a:stretch/>
        </p:blipFill>
        <p:spPr>
          <a:xfrm>
            <a:off x="7307450" y="0"/>
            <a:ext cx="1836549" cy="175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A: Specifications &amp; Setup </a:t>
            </a:r>
            <a:endParaRPr/>
          </a:p>
        </p:txBody>
      </p:sp>
      <p:sp>
        <p:nvSpPr>
          <p:cNvPr id="167" name="Google Shape;167;p21"/>
          <p:cNvSpPr txBox="1"/>
          <p:nvPr>
            <p:ph idx="1" type="body"/>
          </p:nvPr>
        </p:nvSpPr>
        <p:spPr>
          <a:xfrm>
            <a:off x="729450" y="2000111"/>
            <a:ext cx="7688400" cy="30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A1A1A"/>
                </a:solidFill>
              </a:rPr>
              <a:t>Selecting Idea &amp; Competitive Analysis - How</a:t>
            </a:r>
            <a:endParaRPr sz="1500">
              <a:solidFill>
                <a:srgbClr val="1A1A1A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1A1A1A"/>
              </a:buClr>
              <a:buSzPts val="1500"/>
              <a:buChar char="●"/>
            </a:pPr>
            <a:r>
              <a:rPr lang="en" sz="1500">
                <a:solidFill>
                  <a:srgbClr val="1A1A1A"/>
                </a:solidFill>
              </a:rPr>
              <a:t>Available Solutions Pros and Cons-</a:t>
            </a:r>
            <a:r>
              <a:rPr lang="en" sz="1500">
                <a:solidFill>
                  <a:srgbClr val="1A1A1A"/>
                </a:solidFill>
              </a:rPr>
              <a:t> Summary</a:t>
            </a:r>
            <a:endParaRPr sz="1500">
              <a:solidFill>
                <a:srgbClr val="1A1A1A"/>
              </a:solidFill>
            </a:endParaRPr>
          </a:p>
        </p:txBody>
      </p:sp>
      <p:graphicFrame>
        <p:nvGraphicFramePr>
          <p:cNvPr id="168" name="Google Shape;168;p21"/>
          <p:cNvGraphicFramePr/>
          <p:nvPr/>
        </p:nvGraphicFramePr>
        <p:xfrm>
          <a:off x="939632" y="3025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{A2FB0F2B-72EF-44E7-AE6D-8141471A9E3F}</a:tableStyleId>
              </a:tblPr>
              <a:tblGrid>
                <a:gridCol w="2251200"/>
                <a:gridCol w="2344100"/>
                <a:gridCol w="3260625"/>
              </a:tblGrid>
              <a:tr h="35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Solution</a:t>
                      </a:r>
                      <a:endParaRPr sz="1100">
                        <a:solidFill>
                          <a:srgbClr val="1A1A1A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Pros</a:t>
                      </a:r>
                      <a:endParaRPr sz="1100">
                        <a:solidFill>
                          <a:srgbClr val="1A1A1A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Cons</a:t>
                      </a:r>
                      <a:endParaRPr sz="1100">
                        <a:solidFill>
                          <a:srgbClr val="1A1A1A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4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Detection and Estimation using Normal Imaging.</a:t>
                      </a:r>
                      <a:endParaRPr sz="1100">
                        <a:solidFill>
                          <a:srgbClr val="1A1A1A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100"/>
                        <a:buFont typeface="Lato"/>
                        <a:buChar char="-"/>
                      </a:pP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estimate distance.</a:t>
                      </a:r>
                      <a:endParaRPr sz="1100">
                        <a:solidFill>
                          <a:srgbClr val="1A1A1A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100"/>
                        <a:buFont typeface="Lato"/>
                        <a:buChar char="-"/>
                      </a:pP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Doesn’t work in unclear vision.</a:t>
                      </a:r>
                      <a:endParaRPr sz="1100">
                        <a:solidFill>
                          <a:srgbClr val="1A1A1A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71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Arduino Ultrasonic Sensor</a:t>
                      </a:r>
                      <a:endParaRPr sz="1100">
                        <a:solidFill>
                          <a:srgbClr val="1A1A1A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100"/>
                        <a:buFont typeface="Lato"/>
                        <a:buChar char="-"/>
                      </a:pP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</a:t>
                      </a: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orks well </a:t>
                      </a: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regardless</a:t>
                      </a: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of vision.</a:t>
                      </a:r>
                      <a:endParaRPr sz="1100">
                        <a:solidFill>
                          <a:srgbClr val="1A1A1A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100"/>
                        <a:buFont typeface="Lato"/>
                        <a:buChar char="-"/>
                      </a:pP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Measures distance.</a:t>
                      </a:r>
                      <a:endParaRPr sz="1100">
                        <a:solidFill>
                          <a:srgbClr val="1A1A1A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A1A1A"/>
                        </a:buClr>
                        <a:buSzPts val="1100"/>
                        <a:buFont typeface="Lato"/>
                        <a:buChar char="-"/>
                      </a:pPr>
                      <a:r>
                        <a:rPr lang="en" sz="1100">
                          <a:solidFill>
                            <a:srgbClr val="1A1A1A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Can’t detect objects which distance farther than 70 feet and move at high speed.</a:t>
                      </a:r>
                      <a:endParaRPr sz="1100">
                        <a:solidFill>
                          <a:srgbClr val="1A1A1A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